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7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ustria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6A5FC9-0A2F-4822-B07A-31DFF7BB5457}">
  <a:tblStyle styleId="{C86A5FC9-0A2F-4822-B07A-31DFF7BB5457}" styleName="Table_0">
    <a:wholeTbl>
      <a:tcTxStyle b="off" i="off">
        <a:font>
          <a:latin typeface="Calisto MT"/>
          <a:ea typeface="Calisto MT"/>
          <a:cs typeface="Calisto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4EA"/>
          </a:solidFill>
        </a:fill>
      </a:tcStyle>
    </a:wholeTbl>
    <a:band1H>
      <a:tcTxStyle b="off" i="off"/>
      <a:tcStyle>
        <a:tcBdr/>
        <a:fill>
          <a:solidFill>
            <a:srgbClr val="CDE9D3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E9D3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sto MT"/>
          <a:ea typeface="Calisto MT"/>
          <a:cs typeface="Calisto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sto MT"/>
          <a:ea typeface="Calisto MT"/>
          <a:cs typeface="Calisto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sto MT"/>
          <a:ea typeface="Calisto MT"/>
          <a:cs typeface="Calisto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sto MT"/>
          <a:ea typeface="Calisto MT"/>
          <a:cs typeface="Calisto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32682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385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precisez</a:t>
            </a:r>
            <a:r>
              <a:rPr lang="fr-FR" dirty="0"/>
              <a:t> </a:t>
            </a:r>
            <a:r>
              <a:rPr lang="fr-FR" dirty="0" err="1"/>
              <a:t>ds</a:t>
            </a:r>
            <a:r>
              <a:rPr lang="fr-FR" dirty="0"/>
              <a:t> l’onglet vie active les lieux de recrutement: DSFE, CPS, mutuelle, Assurance santé, Services de la santé, Les services sociaux des mairies, les structures d'accueil pour enfants, </a:t>
            </a:r>
            <a:r>
              <a:rPr lang="fr-FR" dirty="0">
                <a:solidFill>
                  <a:schemeClr val="dk1"/>
                </a:solidFill>
              </a:rPr>
              <a:t> personnes âgées, </a:t>
            </a:r>
            <a:r>
              <a:rPr lang="fr-FR" dirty="0"/>
              <a:t>les services d’aides à la personnes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dirty="0"/>
              <a:t>pour les concours: restez plus général: concours </a:t>
            </a:r>
            <a:r>
              <a:rPr lang="fr-FR" dirty="0" err="1"/>
              <a:t>aupres</a:t>
            </a:r>
            <a:r>
              <a:rPr lang="fr-FR" dirty="0"/>
              <a:t> </a:t>
            </a:r>
            <a:r>
              <a:rPr lang="fr-FR" dirty="0" err="1"/>
              <a:t>d”écolede</a:t>
            </a:r>
            <a:r>
              <a:rPr lang="fr-FR" dirty="0"/>
              <a:t>  formation sociale, para médicale, ...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87" name="Google Shape;2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4491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934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ce970758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7ce970758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004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1903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525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829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29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0104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6232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6535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2696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157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Lustria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anoramique avec légende">
  <p:cSld name="Image panoramique avec légen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Slate-V2-HD-pano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stri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29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légende">
  <p:cSld name="Titre et légen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str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avec légende">
  <p:cSld name="Citation avec légen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str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ustria"/>
              <a:buNone/>
            </a:pPr>
            <a:r>
              <a:rPr lang="fr-FR" sz="8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ustria"/>
              <a:buNone/>
            </a:pPr>
            <a:r>
              <a:rPr lang="fr-FR" sz="8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">
  <p:cSld name="Carte nom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str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colonnes">
  <p:cSld name="3 colonne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3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4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5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6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colonnes d’image">
  <p:cSld name="3 colonnes d’imag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16"/>
          <p:cNvSpPr>
            <a:spLocks noGrp="1"/>
          </p:cNvSpPr>
          <p:nvPr>
            <p:ph type="pic" idx="2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29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3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4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6"/>
          <p:cNvSpPr>
            <a:spLocks noGrp="1"/>
          </p:cNvSpPr>
          <p:nvPr>
            <p:ph type="pic" idx="5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29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6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7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16"/>
          <p:cNvSpPr>
            <a:spLocks noGrp="1"/>
          </p:cNvSpPr>
          <p:nvPr>
            <p:ph type="pic" idx="8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29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9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 rot="5400000">
            <a:off x="4061302" y="-1415056"/>
            <a:ext cx="4058751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79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848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Char char="?"/>
              <a:defRPr sz="1600"/>
            </a:lvl2pPr>
            <a:lvl3pPr marL="1371600" lvl="2" indent="-2908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Char char="?"/>
              <a:defRPr sz="1200"/>
            </a:lvl4pPr>
            <a:lvl5pPr marL="2286000" lvl="4" indent="-2819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Char char="?"/>
              <a:defRPr sz="1600"/>
            </a:lvl2pPr>
            <a:lvl3pPr marL="1371600" lvl="2" indent="-2908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Char char="?"/>
              <a:defRPr sz="1200"/>
            </a:lvl4pPr>
            <a:lvl5pPr marL="2286000" lvl="4" indent="-2819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ustria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Slate-V2-HD-vert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stria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29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  <a:defRPr sz="4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◈"/>
              <a:defRPr sz="2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Char char="🞚"/>
              <a:defRPr sz="18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908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🞚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9082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9082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9082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9082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90829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hyperlink" Target="mailto:btssp3s20202022@gmail.com" TargetMode="Externa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659920"/>
          </a:xfrm>
          <a:prstGeom prst="rect">
            <a:avLst/>
          </a:prstGeom>
        </p:spPr>
      </p:pic>
      <p:sp>
        <p:nvSpPr>
          <p:cNvPr id="144" name="Google Shape;144;p19"/>
          <p:cNvSpPr/>
          <p:nvPr/>
        </p:nvSpPr>
        <p:spPr>
          <a:xfrm>
            <a:off x="1331495" y="2695074"/>
            <a:ext cx="10459452" cy="3687290"/>
          </a:xfrm>
          <a:prstGeom prst="rect">
            <a:avLst/>
          </a:prstGeom>
          <a:gradFill flip="none" rotWithShape="1">
            <a:gsLst>
              <a:gs pos="0">
                <a:srgbClr val="333399">
                  <a:tint val="66000"/>
                  <a:satMod val="160000"/>
                </a:srgbClr>
              </a:gs>
              <a:gs pos="50000">
                <a:srgbClr val="333399">
                  <a:tint val="44500"/>
                  <a:satMod val="160000"/>
                </a:srgbClr>
              </a:gs>
              <a:gs pos="100000">
                <a:srgbClr val="33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lang="fr-FR" sz="5400" b="1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7200" b="1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Le BTS  SP3S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5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tria"/>
                <a:ea typeface="Lustria"/>
                <a:cs typeface="Lustria"/>
                <a:sym typeface="Lustria"/>
              </a:rPr>
              <a:t>S</a:t>
            </a:r>
            <a:r>
              <a:rPr lang="fr-FR" sz="5400" b="1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ervices et </a:t>
            </a:r>
            <a:r>
              <a:rPr lang="fr-FR" sz="5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tria"/>
                <a:ea typeface="Lustria"/>
                <a:cs typeface="Lustria"/>
                <a:sym typeface="Lustria"/>
              </a:rPr>
              <a:t>P</a:t>
            </a:r>
            <a:r>
              <a:rPr lang="fr-FR" sz="5400" b="1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restations des </a:t>
            </a:r>
            <a:r>
              <a:rPr lang="fr-FR" sz="5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tria"/>
                <a:ea typeface="Lustria"/>
                <a:cs typeface="Lustria"/>
                <a:sym typeface="Lustria"/>
              </a:rPr>
              <a:t>S</a:t>
            </a:r>
            <a:r>
              <a:rPr lang="fr-FR" sz="5400" b="1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ecteurs </a:t>
            </a:r>
            <a:r>
              <a:rPr lang="fr-FR" sz="5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tria"/>
                <a:ea typeface="Lustria"/>
                <a:cs typeface="Lustria"/>
                <a:sym typeface="Lustria"/>
              </a:rPr>
              <a:t>S</a:t>
            </a:r>
            <a:r>
              <a:rPr lang="fr-FR" sz="5400" b="1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anitaire et</a:t>
            </a:r>
            <a:r>
              <a:rPr lang="fr-FR" sz="5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tria"/>
                <a:ea typeface="Lustria"/>
                <a:cs typeface="Lustria"/>
                <a:sym typeface="Lustria"/>
              </a:rPr>
              <a:t> Social</a:t>
            </a:r>
            <a:endParaRPr sz="5400" b="1" i="0" u="none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1869043" y="6382364"/>
            <a:ext cx="77308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Lycée Diadème Te Tara o Maiao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659920"/>
          </a:xfrm>
          <a:prstGeom prst="rect">
            <a:avLst/>
          </a:prstGeom>
        </p:spPr>
      </p:pic>
      <p:sp>
        <p:nvSpPr>
          <p:cNvPr id="289" name="Google Shape;289;p28"/>
          <p:cNvSpPr txBox="1">
            <a:spLocks noGrp="1"/>
          </p:cNvSpPr>
          <p:nvPr>
            <p:ph type="title"/>
          </p:nvPr>
        </p:nvSpPr>
        <p:spPr>
          <a:xfrm>
            <a:off x="2466376" y="0"/>
            <a:ext cx="9226800" cy="9705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</a:pPr>
            <a:r>
              <a:rPr lang="fr-FR" dirty="0"/>
              <a:t>La poursuite d’étude le BTS SP3S</a:t>
            </a:r>
            <a:endParaRPr dirty="0"/>
          </a:p>
        </p:txBody>
      </p:sp>
      <p:sp>
        <p:nvSpPr>
          <p:cNvPr id="290" name="Google Shape;290;p28"/>
          <p:cNvSpPr/>
          <p:nvPr/>
        </p:nvSpPr>
        <p:spPr>
          <a:xfrm>
            <a:off x="224288" y="675425"/>
            <a:ext cx="4228200" cy="5182200"/>
          </a:xfrm>
          <a:prstGeom prst="flowChartConnector">
            <a:avLst/>
          </a:prstGeom>
          <a:gradFill>
            <a:gsLst>
              <a:gs pos="0">
                <a:srgbClr val="BCD879"/>
              </a:gs>
              <a:gs pos="100000">
                <a:srgbClr val="9EC247"/>
              </a:gs>
            </a:gsLst>
            <a:lin ang="5400000" scaled="0"/>
          </a:gradFill>
          <a:ln>
            <a:noFill/>
          </a:ln>
          <a:effectLst>
            <a:outerShdw blurRad="76200" dist="38100" dir="5400000" rotWithShape="0">
              <a:srgbClr val="000000">
                <a:alpha val="7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Vie active :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dk1"/>
                </a:solidFill>
              </a:rPr>
              <a:t>DSFE, CPS, Mutuelles, Assurances santé, OPH, Services de la santé, Services sociaux des mairies, les structures d'accueil pour enfants,  personnes âgées, les services d’aides à la personnes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91" name="Google Shape;291;p28"/>
          <p:cNvSpPr/>
          <p:nvPr/>
        </p:nvSpPr>
        <p:spPr>
          <a:xfrm>
            <a:off x="4626617" y="1314448"/>
            <a:ext cx="3343275" cy="3133725"/>
          </a:xfrm>
          <a:prstGeom prst="flowChartConnector">
            <a:avLst/>
          </a:prstGeom>
          <a:gradFill>
            <a:gsLst>
              <a:gs pos="0">
                <a:srgbClr val="57C1A6"/>
              </a:gs>
              <a:gs pos="100000">
                <a:srgbClr val="32A186"/>
              </a:gs>
            </a:gsLst>
            <a:lin ang="5400000" scaled="0"/>
          </a:gradFill>
          <a:ln>
            <a:noFill/>
          </a:ln>
          <a:effectLst>
            <a:outerShdw blurRad="76200" dist="38100" dir="5400000" rotWithShape="0">
              <a:srgbClr val="000000">
                <a:alpha val="7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Poursuites  d’étude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92" name="Google Shape;2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0800" y="4792125"/>
            <a:ext cx="5715001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8"/>
          <p:cNvSpPr/>
          <p:nvPr/>
        </p:nvSpPr>
        <p:spPr>
          <a:xfrm>
            <a:off x="8560484" y="1314425"/>
            <a:ext cx="3343200" cy="3133800"/>
          </a:xfrm>
          <a:prstGeom prst="flowChartConnector">
            <a:avLst/>
          </a:prstGeom>
          <a:gradFill>
            <a:gsLst>
              <a:gs pos="0">
                <a:srgbClr val="A2B785"/>
              </a:gs>
              <a:gs pos="100000">
                <a:srgbClr val="819A5F"/>
              </a:gs>
            </a:gsLst>
            <a:lin ang="5400000" scaled="0"/>
          </a:gradFill>
          <a:ln>
            <a:noFill/>
          </a:ln>
          <a:effectLst>
            <a:outerShdw blurRad="76200" dist="38100" dir="5400000" rotWithShape="0">
              <a:srgbClr val="000000">
                <a:alpha val="7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Concours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94" name="Google Shape;294;p28"/>
          <p:cNvSpPr/>
          <p:nvPr/>
        </p:nvSpPr>
        <p:spPr>
          <a:xfrm>
            <a:off x="733425" y="1905001"/>
            <a:ext cx="3209925" cy="59055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57C1A6"/>
              </a:gs>
              <a:gs pos="100000">
                <a:srgbClr val="32A186"/>
              </a:gs>
            </a:gsLst>
            <a:lin ang="5400000" scaled="0"/>
          </a:gradFill>
          <a:ln>
            <a:noFill/>
          </a:ln>
          <a:effectLst>
            <a:outerShdw blurRad="76200" dist="38100" dir="5400000" rotWithShape="0">
              <a:srgbClr val="000000">
                <a:alpha val="7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Poursuite d’étude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733424" y="1905001"/>
            <a:ext cx="3209926" cy="59055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A2B785"/>
              </a:gs>
              <a:gs pos="100000">
                <a:srgbClr val="819A5F"/>
              </a:gs>
            </a:gsLst>
            <a:lin ang="5400000" scaled="0"/>
          </a:gradFill>
          <a:ln>
            <a:noFill/>
          </a:ln>
          <a:effectLst>
            <a:outerShdw blurRad="76200" dist="38100" dir="5400000" rotWithShape="0">
              <a:srgbClr val="000000">
                <a:alpha val="7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Concours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4759968" y="1905001"/>
            <a:ext cx="3209924" cy="59055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Licence/Licence professionnelle</a:t>
            </a:r>
            <a:endParaRPr sz="18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97" name="Google Shape;297;p28"/>
          <p:cNvSpPr/>
          <p:nvPr/>
        </p:nvSpPr>
        <p:spPr>
          <a:xfrm>
            <a:off x="8653159" y="1905001"/>
            <a:ext cx="3157841" cy="590550"/>
          </a:xfrm>
          <a:prstGeom prst="rect">
            <a:avLst/>
          </a:prstGeom>
          <a:solidFill>
            <a:schemeClr val="accent3"/>
          </a:solidFill>
          <a:ln w="15875" cap="rnd" cmpd="sng">
            <a:solidFill>
              <a:srgbClr val="2B89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Gestion des ressources humaines appliquée au PMI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98" name="Google Shape;298;p28"/>
          <p:cNvSpPr/>
          <p:nvPr/>
        </p:nvSpPr>
        <p:spPr>
          <a:xfrm>
            <a:off x="8653158" y="2732575"/>
            <a:ext cx="3157841" cy="1067899"/>
          </a:xfrm>
          <a:prstGeom prst="rect">
            <a:avLst/>
          </a:prstGeom>
          <a:solidFill>
            <a:schemeClr val="accent3"/>
          </a:solidFill>
          <a:ln w="15875" cap="rnd" cmpd="sng">
            <a:solidFill>
              <a:srgbClr val="2B89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Intervention sociale spécialité : Coordinateur(trice) de développement de projets d’économie sociale et solidaire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99" name="Google Shape;299;p28"/>
          <p:cNvSpPr/>
          <p:nvPr/>
        </p:nvSpPr>
        <p:spPr>
          <a:xfrm>
            <a:off x="8653157" y="4037498"/>
            <a:ext cx="3157841" cy="847726"/>
          </a:xfrm>
          <a:prstGeom prst="rect">
            <a:avLst/>
          </a:prstGeom>
          <a:solidFill>
            <a:schemeClr val="accent3"/>
          </a:solidFill>
          <a:ln w="15875" cap="rnd" cmpd="sng">
            <a:solidFill>
              <a:srgbClr val="2B89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Management des organisations spécialité économie sociale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00" name="Google Shape;300;p28"/>
          <p:cNvSpPr/>
          <p:nvPr/>
        </p:nvSpPr>
        <p:spPr>
          <a:xfrm>
            <a:off x="8653157" y="5122248"/>
            <a:ext cx="3157841" cy="590550"/>
          </a:xfrm>
          <a:prstGeom prst="rect">
            <a:avLst/>
          </a:prstGeom>
          <a:solidFill>
            <a:schemeClr val="accent3"/>
          </a:solidFill>
          <a:ln w="15875" cap="rnd" cmpd="sng">
            <a:solidFill>
              <a:srgbClr val="2B89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Education santé et prévention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01" name="Google Shape;301;p28"/>
          <p:cNvSpPr/>
          <p:nvPr/>
        </p:nvSpPr>
        <p:spPr>
          <a:xfrm>
            <a:off x="4786009" y="1891267"/>
            <a:ext cx="3157841" cy="617472"/>
          </a:xfrm>
          <a:prstGeom prst="rect">
            <a:avLst/>
          </a:prstGeom>
          <a:solidFill>
            <a:schemeClr val="accent4"/>
          </a:solidFill>
          <a:ln w="15875" cap="rnd" cmpd="sng">
            <a:solidFill>
              <a:srgbClr val="6E7F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de la fonction territoriale domaine santé, social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659920"/>
          </a:xfrm>
          <a:prstGeom prst="rect">
            <a:avLst/>
          </a:prstGeom>
        </p:spPr>
      </p:pic>
      <p:sp>
        <p:nvSpPr>
          <p:cNvPr id="306" name="Google Shape;306;p2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fr-FR" sz="3600"/>
              <a:t>LES PRINCIPAUX SECTEURS</a:t>
            </a:r>
            <a:br>
              <a:rPr lang="fr-FR" sz="3600"/>
            </a:br>
            <a:r>
              <a:rPr lang="fr-FR" sz="3600"/>
              <a:t>D’EMPLOI</a:t>
            </a:r>
            <a:endParaRPr/>
          </a:p>
        </p:txBody>
      </p:sp>
      <p:sp>
        <p:nvSpPr>
          <p:cNvPr id="307" name="Google Shape;307;p29"/>
          <p:cNvSpPr/>
          <p:nvPr/>
        </p:nvSpPr>
        <p:spPr>
          <a:xfrm>
            <a:off x="913795" y="2133600"/>
            <a:ext cx="3222172" cy="580571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 protection sociale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9"/>
          <p:cNvSpPr/>
          <p:nvPr/>
        </p:nvSpPr>
        <p:spPr>
          <a:xfrm>
            <a:off x="913795" y="2150739"/>
            <a:ext cx="3222172" cy="580571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Etablissements et services sociaux et socio-éducatifs</a:t>
            </a:r>
            <a:endParaRPr/>
          </a:p>
        </p:txBody>
      </p:sp>
      <p:sp>
        <p:nvSpPr>
          <p:cNvPr id="309" name="Google Shape;309;p29"/>
          <p:cNvSpPr/>
          <p:nvPr/>
        </p:nvSpPr>
        <p:spPr>
          <a:xfrm>
            <a:off x="4486847" y="2133600"/>
            <a:ext cx="3207657" cy="580571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Caisses de sécurité sociale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4486845" y="2910114"/>
            <a:ext cx="3207657" cy="580571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Mutuelles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9"/>
          <p:cNvSpPr/>
          <p:nvPr/>
        </p:nvSpPr>
        <p:spPr>
          <a:xfrm>
            <a:off x="4486845" y="3686628"/>
            <a:ext cx="3207657" cy="580571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Groupes d’assurance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9"/>
          <p:cNvSpPr/>
          <p:nvPr/>
        </p:nvSpPr>
        <p:spPr>
          <a:xfrm>
            <a:off x="4486844" y="5239656"/>
            <a:ext cx="3207657" cy="580571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Maison de l’emploi …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9"/>
          <p:cNvSpPr/>
          <p:nvPr/>
        </p:nvSpPr>
        <p:spPr>
          <a:xfrm>
            <a:off x="4486845" y="4463142"/>
            <a:ext cx="3207657" cy="580571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Institutions de prévoyance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4486844" y="2156991"/>
            <a:ext cx="3236686" cy="574319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 communal d’action sociale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9"/>
          <p:cNvSpPr/>
          <p:nvPr/>
        </p:nvSpPr>
        <p:spPr>
          <a:xfrm>
            <a:off x="4486844" y="2933699"/>
            <a:ext cx="3236686" cy="574319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d’action sociale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4486844" y="3705774"/>
            <a:ext cx="3236686" cy="574319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de protection de la jeunesse …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9"/>
          <p:cNvSpPr/>
          <p:nvPr/>
        </p:nvSpPr>
        <p:spPr>
          <a:xfrm>
            <a:off x="884769" y="2150738"/>
            <a:ext cx="3251198" cy="580571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BAE452"/>
              </a:gs>
              <a:gs pos="100000">
                <a:srgbClr val="EAFF93"/>
              </a:gs>
            </a:gsLst>
            <a:lin ang="16200000" scaled="0"/>
          </a:gradFill>
          <a:ln w="9525" cap="flat" cmpd="sng">
            <a:solidFill>
              <a:srgbClr val="AFD15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Etablissements et services médico-sociaux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9"/>
          <p:cNvSpPr/>
          <p:nvPr/>
        </p:nvSpPr>
        <p:spPr>
          <a:xfrm>
            <a:off x="4486843" y="3692265"/>
            <a:ext cx="3236686" cy="587828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BAE452"/>
              </a:gs>
              <a:gs pos="100000">
                <a:srgbClr val="EAFF93"/>
              </a:gs>
            </a:gsLst>
            <a:lin ang="16200000" scaled="0"/>
          </a:gradFill>
          <a:ln w="9525" cap="flat" cmpd="sng">
            <a:solidFill>
              <a:srgbClr val="AFD15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Enfants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9"/>
          <p:cNvSpPr/>
          <p:nvPr/>
        </p:nvSpPr>
        <p:spPr>
          <a:xfrm>
            <a:off x="4486843" y="4476036"/>
            <a:ext cx="3236686" cy="587828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BAE452"/>
              </a:gs>
              <a:gs pos="100000">
                <a:srgbClr val="EAFF93"/>
              </a:gs>
            </a:gsLst>
            <a:lin ang="16200000" scaled="0"/>
          </a:gradFill>
          <a:ln w="9525" cap="flat" cmpd="sng">
            <a:solidFill>
              <a:srgbClr val="AFD15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Personnes âgées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9"/>
          <p:cNvSpPr/>
          <p:nvPr/>
        </p:nvSpPr>
        <p:spPr>
          <a:xfrm>
            <a:off x="4486843" y="5239656"/>
            <a:ext cx="3236686" cy="587828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BAE452"/>
              </a:gs>
              <a:gs pos="100000">
                <a:srgbClr val="EAFF93"/>
              </a:gs>
            </a:gsLst>
            <a:lin ang="16200000" scaled="0"/>
          </a:gradFill>
          <a:ln w="9525" cap="flat" cmpd="sng">
            <a:solidFill>
              <a:srgbClr val="AFD15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Personnes en situation de handicap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9"/>
          <p:cNvSpPr/>
          <p:nvPr/>
        </p:nvSpPr>
        <p:spPr>
          <a:xfrm>
            <a:off x="4501356" y="2150737"/>
            <a:ext cx="3236687" cy="580571"/>
          </a:xfrm>
          <a:prstGeom prst="rect">
            <a:avLst/>
          </a:prstGeom>
          <a:gradFill>
            <a:gsLst>
              <a:gs pos="0">
                <a:srgbClr val="BAE452"/>
              </a:gs>
              <a:gs pos="100000">
                <a:srgbClr val="EAFF93"/>
              </a:gs>
            </a:gsLst>
            <a:lin ang="16200000" scaled="0"/>
          </a:gradFill>
          <a:ln w="9525" cap="flat" cmpd="sng">
            <a:solidFill>
              <a:srgbClr val="AFD15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Centres accueillant un public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9"/>
          <p:cNvSpPr/>
          <p:nvPr/>
        </p:nvSpPr>
        <p:spPr>
          <a:xfrm>
            <a:off x="5834743" y="2939529"/>
            <a:ext cx="255929" cy="58057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9257" y="2933699"/>
            <a:ext cx="3802743" cy="392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358725"/>
            <a:ext cx="2478255" cy="2502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659920"/>
          </a:xfrm>
          <a:prstGeom prst="rect">
            <a:avLst/>
          </a:prstGeom>
        </p:spPr>
      </p:pic>
      <p:sp>
        <p:nvSpPr>
          <p:cNvPr id="344" name="Google Shape;344;p32"/>
          <p:cNvSpPr txBox="1">
            <a:spLocks noGrp="1"/>
          </p:cNvSpPr>
          <p:nvPr>
            <p:ph type="body" idx="1"/>
          </p:nvPr>
        </p:nvSpPr>
        <p:spPr>
          <a:xfrm>
            <a:off x="401050" y="443350"/>
            <a:ext cx="11524800" cy="606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1C1C1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1C1C1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 b="1" dirty="0">
                <a:solidFill>
                  <a:srgbClr val="1C1C1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l" rtl="0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2400" b="1" dirty="0">
              <a:solidFill>
                <a:srgbClr val="1C1C1C"/>
              </a:solidFill>
              <a:highlight>
                <a:srgbClr val="FFFFFF"/>
              </a:highlight>
              <a:latin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 b="1" dirty="0">
                <a:solidFill>
                  <a:srgbClr val="1C1C1C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             Suivre scrupuleusement les consignes via </a:t>
            </a:r>
            <a:r>
              <a:rPr lang="fr-FR" sz="2400" b="1" dirty="0" err="1">
                <a:solidFill>
                  <a:srgbClr val="1C1C1C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parcoursup</a:t>
            </a:r>
            <a:r>
              <a:rPr lang="fr-FR" sz="2400" b="1" dirty="0">
                <a:solidFill>
                  <a:srgbClr val="1C1C1C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 </a:t>
            </a:r>
            <a:endParaRPr sz="2400" dirty="0"/>
          </a:p>
        </p:txBody>
      </p:sp>
      <p:sp>
        <p:nvSpPr>
          <p:cNvPr id="345" name="Google Shape;345;p32"/>
          <p:cNvSpPr txBox="1">
            <a:spLocks noGrp="1"/>
          </p:cNvSpPr>
          <p:nvPr>
            <p:ph type="title"/>
          </p:nvPr>
        </p:nvSpPr>
        <p:spPr>
          <a:xfrm>
            <a:off x="919045" y="443350"/>
            <a:ext cx="10353900" cy="970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fr-FR" sz="3000" b="1">
                <a:solidFill>
                  <a:srgbClr val="1C1C1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Inscription via Parcoursup</a:t>
            </a:r>
            <a:endParaRPr sz="3000"/>
          </a:p>
        </p:txBody>
      </p:sp>
      <p:pic>
        <p:nvPicPr>
          <p:cNvPr id="346" name="Google Shape;34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6775" y="159504"/>
            <a:ext cx="2835224" cy="14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659920"/>
          </a:xfrm>
          <a:prstGeom prst="rect">
            <a:avLst/>
          </a:prstGeom>
        </p:spPr>
      </p:pic>
      <p:sp>
        <p:nvSpPr>
          <p:cNvPr id="329" name="Google Shape;329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</a:pPr>
            <a:r>
              <a:rPr lang="fr-FR" dirty="0"/>
              <a:t>Rentrer en contacter avec nous</a:t>
            </a:r>
            <a:endParaRPr dirty="0"/>
          </a:p>
        </p:txBody>
      </p:sp>
      <p:pic>
        <p:nvPicPr>
          <p:cNvPr id="330" name="Google Shape;33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289397"/>
            <a:ext cx="3305175" cy="226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0"/>
          <p:cNvSpPr/>
          <p:nvPr/>
        </p:nvSpPr>
        <p:spPr>
          <a:xfrm>
            <a:off x="913795" y="2438400"/>
            <a:ext cx="10927330" cy="401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3000" b="1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            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3000" b="1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                      </a:t>
            </a:r>
            <a:r>
              <a:rPr lang="fr-FR" sz="4800" b="1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Vous pouvez nous écrire à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fr-FR" sz="4800" b="1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  <a:hlinkClick r:id="rId5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4800" b="1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  <a:hlinkClick r:id="rId5"/>
              </a:rPr>
              <a:t>btssp3s20222023@gmail.com</a:t>
            </a:r>
            <a:endParaRPr sz="4800" b="1" dirty="0">
              <a:solidFill>
                <a:srgbClr val="0000FF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Lycée Diadème Te Tara o </a:t>
            </a:r>
            <a:r>
              <a:rPr lang="fr-FR" sz="2800" b="0" i="0" u="none" strike="noStrike" cap="none" dirty="0" err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Maiao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Tél : 40.54.26.00</a:t>
            </a:r>
            <a:endParaRPr sz="2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332" name="Google Shape;332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39663" y="5098319"/>
            <a:ext cx="1652337" cy="1759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65992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9119" y="2659920"/>
            <a:ext cx="10353762" cy="4058751"/>
          </a:xfrm>
        </p:spPr>
        <p:txBody>
          <a:bodyPr/>
          <a:lstStyle/>
          <a:p>
            <a:pPr marL="148590" indent="0">
              <a:buNone/>
            </a:pPr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pPr marL="148590" indent="0" algn="ctr">
              <a:buNone/>
            </a:pPr>
            <a:r>
              <a:rPr lang="fr-FR" sz="2800" dirty="0"/>
              <a:t>A bientôt , en espérant vous avoir comme futurs professionnels au sein de notre formation!</a:t>
            </a:r>
          </a:p>
          <a:p>
            <a:pPr marL="148590" indent="0" algn="ctr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3478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65992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9411" y="3128211"/>
            <a:ext cx="9448800" cy="2662989"/>
          </a:xfrm>
        </p:spPr>
        <p:txBody>
          <a:bodyPr/>
          <a:lstStyle/>
          <a:p>
            <a:pPr marL="148590" indent="0" algn="ctr">
              <a:buNone/>
            </a:pPr>
            <a:r>
              <a:rPr lang="fr-FR" sz="3200" dirty="0"/>
              <a:t>LYCEE TE TARA O MAI’AO- DIADEME</a:t>
            </a:r>
          </a:p>
          <a:p>
            <a:pPr marL="148590" indent="0" algn="ctr">
              <a:buNone/>
            </a:pPr>
            <a:endParaRPr lang="fr-FR" sz="3200" dirty="0"/>
          </a:p>
          <a:p>
            <a:pPr marL="148590" indent="0" algn="ctr">
              <a:buNone/>
            </a:pPr>
            <a:r>
              <a:rPr lang="fr-FR" sz="3200" dirty="0"/>
              <a:t>Tel  40 54 26 00</a:t>
            </a:r>
          </a:p>
          <a:p>
            <a:pPr marL="148590" indent="0" algn="ctr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7191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659920"/>
          </a:xfrm>
          <a:prstGeom prst="rect">
            <a:avLst/>
          </a:prstGeom>
        </p:spPr>
      </p:pic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964400" y="21050"/>
            <a:ext cx="10353762" cy="6858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Lustria"/>
              <a:buNone/>
            </a:pPr>
            <a:r>
              <a:rPr lang="fr-FR" sz="3563"/>
              <a:t>Sommaire</a:t>
            </a:r>
            <a:endParaRPr sz="3563"/>
          </a:p>
        </p:txBody>
      </p:sp>
      <p:sp>
        <p:nvSpPr>
          <p:cNvPr id="152" name="Google Shape;152;p20"/>
          <p:cNvSpPr/>
          <p:nvPr/>
        </p:nvSpPr>
        <p:spPr>
          <a:xfrm>
            <a:off x="336885" y="2659921"/>
            <a:ext cx="5907491" cy="516416"/>
          </a:xfrm>
          <a:prstGeom prst="rect">
            <a:avLst/>
          </a:prstGeom>
          <a:gradFill>
            <a:gsLst>
              <a:gs pos="0">
                <a:srgbClr val="C8E8D0"/>
              </a:gs>
              <a:gs pos="100000">
                <a:srgbClr val="6FCB89"/>
              </a:gs>
            </a:gsLst>
            <a:lin ang="5400000" scaled="0"/>
          </a:gradFill>
          <a:ln w="9525" cap="rnd" cmpd="sng">
            <a:solidFill>
              <a:srgbClr val="3BB8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Le BTS SP3S, qu’est-ce que c’est ? </a:t>
            </a:r>
            <a:endParaRPr sz="2000" b="1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336885" y="3383145"/>
            <a:ext cx="5907492" cy="482554"/>
          </a:xfrm>
          <a:prstGeom prst="rect">
            <a:avLst/>
          </a:prstGeom>
          <a:gradFill>
            <a:gsLst>
              <a:gs pos="0">
                <a:srgbClr val="C8E8D0"/>
              </a:gs>
              <a:gs pos="100000">
                <a:srgbClr val="6FCB89"/>
              </a:gs>
            </a:gsLst>
            <a:lin ang="5400000" scaled="0"/>
          </a:gradFill>
          <a:ln w="9525" cap="rnd" cmpd="sng">
            <a:solidFill>
              <a:srgbClr val="3BB8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Les conditions d’admission  </a:t>
            </a:r>
            <a:endParaRPr sz="1800" b="1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7058526" y="5871411"/>
            <a:ext cx="4575998" cy="464433"/>
          </a:xfrm>
          <a:prstGeom prst="rect">
            <a:avLst/>
          </a:prstGeom>
          <a:gradFill>
            <a:gsLst>
              <a:gs pos="0">
                <a:srgbClr val="C8E8D0"/>
              </a:gs>
              <a:gs pos="100000">
                <a:srgbClr val="6FCB89"/>
              </a:gs>
            </a:gsLst>
            <a:lin ang="5400000" scaled="0"/>
          </a:gradFill>
          <a:ln w="9525" cap="rnd" cmpd="sng">
            <a:solidFill>
              <a:srgbClr val="3BB8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Comment s’inscrire et qui contacter pour avoir des informations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7058526" y="5021829"/>
            <a:ext cx="4575998" cy="553591"/>
          </a:xfrm>
          <a:prstGeom prst="rect">
            <a:avLst/>
          </a:prstGeom>
          <a:gradFill>
            <a:gsLst>
              <a:gs pos="0">
                <a:srgbClr val="C8E8D0"/>
              </a:gs>
              <a:gs pos="100000">
                <a:srgbClr val="6FCB89"/>
              </a:gs>
            </a:gsLst>
            <a:lin ang="5400000" scaled="0"/>
          </a:gradFill>
          <a:ln w="9525" cap="rnd" cmpd="sng">
            <a:solidFill>
              <a:srgbClr val="3BB8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Les poursuites d'études </a:t>
            </a:r>
            <a:r>
              <a:rPr lang="fr-FR" sz="1800" b="1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et Les principaux secteurs d’emploi</a:t>
            </a:r>
          </a:p>
        </p:txBody>
      </p:sp>
      <p:sp>
        <p:nvSpPr>
          <p:cNvPr id="156" name="Google Shape;156;p20"/>
          <p:cNvSpPr/>
          <p:nvPr/>
        </p:nvSpPr>
        <p:spPr>
          <a:xfrm>
            <a:off x="7058526" y="4184416"/>
            <a:ext cx="4575998" cy="477549"/>
          </a:xfrm>
          <a:prstGeom prst="rect">
            <a:avLst/>
          </a:prstGeom>
          <a:gradFill>
            <a:gsLst>
              <a:gs pos="0">
                <a:srgbClr val="C8E8D0"/>
              </a:gs>
              <a:gs pos="100000">
                <a:srgbClr val="6FCB89"/>
              </a:gs>
            </a:gsLst>
            <a:lin ang="5400000" scaled="0"/>
          </a:gradFill>
          <a:ln w="9525" cap="rnd" cmpd="sng">
            <a:solidFill>
              <a:srgbClr val="3BB8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Les actions menées lors de la formation</a:t>
            </a:r>
            <a:endParaRPr sz="1800" b="1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7058526" y="3234755"/>
            <a:ext cx="4575998" cy="613601"/>
          </a:xfrm>
          <a:prstGeom prst="rect">
            <a:avLst/>
          </a:prstGeom>
          <a:gradFill>
            <a:gsLst>
              <a:gs pos="0">
                <a:srgbClr val="C8E8D0"/>
              </a:gs>
              <a:gs pos="100000">
                <a:srgbClr val="6FCB89"/>
              </a:gs>
            </a:gsLst>
            <a:lin ang="5400000" scaled="0"/>
          </a:gradFill>
          <a:ln w="9525" cap="rnd" cmpd="sng">
            <a:solidFill>
              <a:srgbClr val="3BB8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Les périodes de formation en milieu professionnel</a:t>
            </a:r>
            <a:endParaRPr sz="1800" b="1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336884" y="5410735"/>
            <a:ext cx="5907491" cy="460676"/>
          </a:xfrm>
          <a:prstGeom prst="rect">
            <a:avLst/>
          </a:prstGeom>
          <a:gradFill>
            <a:gsLst>
              <a:gs pos="0">
                <a:srgbClr val="C8E8D0"/>
              </a:gs>
              <a:gs pos="100000">
                <a:srgbClr val="6FCB89"/>
              </a:gs>
            </a:gsLst>
            <a:lin ang="5400000" scaled="0"/>
          </a:gradFill>
          <a:ln w="9525" cap="rnd" cmpd="sng">
            <a:solidFill>
              <a:srgbClr val="3BB8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L’examen de fin de deuxième année </a:t>
            </a:r>
            <a:endParaRPr sz="1800" b="1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336885" y="4009225"/>
            <a:ext cx="5907490" cy="579699"/>
          </a:xfrm>
          <a:prstGeom prst="rect">
            <a:avLst/>
          </a:prstGeom>
          <a:gradFill>
            <a:gsLst>
              <a:gs pos="0">
                <a:srgbClr val="C8E8D0"/>
              </a:gs>
              <a:gs pos="100000">
                <a:srgbClr val="6FCB89"/>
              </a:gs>
            </a:gsLst>
            <a:lin ang="5400000" scaled="0"/>
          </a:gradFill>
          <a:ln w="9525" cap="rnd" cmpd="sng">
            <a:solidFill>
              <a:srgbClr val="3BB8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Les qualités requises</a:t>
            </a:r>
            <a:endParaRPr sz="1800" b="1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36885" y="4785128"/>
            <a:ext cx="5907490" cy="473402"/>
          </a:xfrm>
          <a:prstGeom prst="rect">
            <a:avLst/>
          </a:prstGeom>
          <a:gradFill>
            <a:gsLst>
              <a:gs pos="0">
                <a:srgbClr val="C8E8D0"/>
              </a:gs>
              <a:gs pos="100000">
                <a:srgbClr val="6FCB89"/>
              </a:gs>
            </a:gsLst>
            <a:lin ang="5400000" scaled="0"/>
          </a:gradFill>
          <a:ln w="9525" cap="rnd" cmpd="sng">
            <a:solidFill>
              <a:srgbClr val="3BB8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Programme de la formation</a:t>
            </a:r>
            <a:endParaRPr sz="1800" b="1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659920"/>
          </a:xfrm>
          <a:prstGeom prst="rect">
            <a:avLst/>
          </a:prstGeom>
        </p:spPr>
      </p:pic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3814256" y="0"/>
            <a:ext cx="8935528" cy="129302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</a:pPr>
            <a:r>
              <a:rPr lang="fr-FR"/>
              <a:t>Le BTS SP3S, qu’est-ce que c’est ?</a:t>
            </a:r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1641950" y="1419877"/>
            <a:ext cx="9781954" cy="749594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Brevet de Technicien Supérieur : Services et Prestations des Secteurs Sanitaire et Social</a:t>
            </a:r>
            <a:endParaRPr sz="1800" b="1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6400800" y="2296320"/>
            <a:ext cx="637636" cy="74427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5816318" y="3167448"/>
            <a:ext cx="1806600" cy="873244"/>
          </a:xfrm>
          <a:prstGeom prst="ellipse">
            <a:avLst/>
          </a:prstGeom>
          <a:solidFill>
            <a:schemeClr val="accent1"/>
          </a:solidFill>
          <a:ln w="15875" cap="rnd" cmpd="sng">
            <a:solidFill>
              <a:srgbClr val="2D8D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ans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6400800" y="4167541"/>
            <a:ext cx="637636" cy="74427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3713312" y="5038669"/>
            <a:ext cx="6012611" cy="749594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Forment des techniciens amenés à travailler dans :</a:t>
            </a:r>
            <a:endParaRPr sz="1800" b="1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5647101" y="1439380"/>
            <a:ext cx="885825" cy="118044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10087000" y="1439380"/>
            <a:ext cx="885825" cy="118044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1428509" y="1439380"/>
            <a:ext cx="885825" cy="118044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4594589" y="2847768"/>
            <a:ext cx="2990850" cy="1338616"/>
          </a:xfrm>
          <a:prstGeom prst="rect">
            <a:avLst/>
          </a:prstGeom>
          <a:gradFill>
            <a:gsLst>
              <a:gs pos="0">
                <a:srgbClr val="5AC77C"/>
              </a:gs>
              <a:gs pos="100000">
                <a:srgbClr val="35A55B"/>
              </a:gs>
            </a:gsLst>
            <a:lin ang="5400000" scaled="0"/>
          </a:gradFill>
          <a:ln>
            <a:noFill/>
          </a:ln>
          <a:effectLst>
            <a:outerShdw blurRad="76200" dist="38100" dir="5400000" rotWithShape="0">
              <a:srgbClr val="000000">
                <a:alpha val="7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Les organismes de protection sociale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9034487" y="2847768"/>
            <a:ext cx="2990850" cy="1338616"/>
          </a:xfrm>
          <a:prstGeom prst="rect">
            <a:avLst/>
          </a:prstGeom>
          <a:gradFill>
            <a:gsLst>
              <a:gs pos="0">
                <a:srgbClr val="5AC77C"/>
              </a:gs>
              <a:gs pos="100000">
                <a:srgbClr val="35A55B"/>
              </a:gs>
            </a:gsLst>
            <a:lin ang="5400000" scaled="0"/>
          </a:gradFill>
          <a:ln>
            <a:noFill/>
          </a:ln>
          <a:effectLst>
            <a:outerShdw blurRad="76200" dist="38100" dir="5400000" rotWithShape="0">
              <a:srgbClr val="000000">
                <a:alpha val="7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Etablissement sanitaire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375996" y="2847768"/>
            <a:ext cx="2990850" cy="1338616"/>
          </a:xfrm>
          <a:prstGeom prst="rect">
            <a:avLst/>
          </a:prstGeom>
          <a:gradFill>
            <a:gsLst>
              <a:gs pos="0">
                <a:srgbClr val="5AC77C"/>
              </a:gs>
              <a:gs pos="100000">
                <a:srgbClr val="35A55B"/>
              </a:gs>
            </a:gsLst>
            <a:lin ang="5400000" scaled="0"/>
          </a:gradFill>
          <a:ln>
            <a:noFill/>
          </a:ln>
          <a:effectLst>
            <a:outerShdw blurRad="76200" dist="38100" dir="5400000" rotWithShape="0">
              <a:srgbClr val="000000">
                <a:alpha val="7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Les établissements sociaux et médico-sociaux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21"/>
          <p:cNvCxnSpPr/>
          <p:nvPr/>
        </p:nvCxnSpPr>
        <p:spPr>
          <a:xfrm flipH="1">
            <a:off x="1790700" y="4363032"/>
            <a:ext cx="1999" cy="372139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63500" dist="25400" dir="5400000" rotWithShape="0">
              <a:srgbClr val="000000">
                <a:alpha val="60000"/>
              </a:srgbClr>
            </a:outerShdw>
          </a:effectLst>
        </p:spPr>
      </p:cxnSp>
      <p:pic>
        <p:nvPicPr>
          <p:cNvPr id="179" name="Google Shape;17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0694" y="1293030"/>
            <a:ext cx="3599443" cy="497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724" y="4787220"/>
            <a:ext cx="2359952" cy="19549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21"/>
          <p:cNvCxnSpPr/>
          <p:nvPr/>
        </p:nvCxnSpPr>
        <p:spPr>
          <a:xfrm flipH="1">
            <a:off x="6088014" y="4444785"/>
            <a:ext cx="1999" cy="372139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63500" dist="25400" dir="5400000" rotWithShape="0">
              <a:srgbClr val="000000">
                <a:alpha val="60000"/>
              </a:srgbClr>
            </a:outerShdw>
          </a:effectLst>
        </p:spPr>
      </p:cxnSp>
      <p:cxnSp>
        <p:nvCxnSpPr>
          <p:cNvPr id="182" name="Google Shape;182;p21"/>
          <p:cNvCxnSpPr/>
          <p:nvPr/>
        </p:nvCxnSpPr>
        <p:spPr>
          <a:xfrm flipH="1">
            <a:off x="10529912" y="4444784"/>
            <a:ext cx="1999" cy="372139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63500" dist="25400" dir="5400000" rotWithShape="0">
              <a:srgbClr val="000000">
                <a:alpha val="60000"/>
              </a:srgbClr>
            </a:outerShdw>
          </a:effectLst>
        </p:spPr>
      </p:cxnSp>
      <p:pic>
        <p:nvPicPr>
          <p:cNvPr id="183" name="Google Shape;18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08038" y="4864680"/>
            <a:ext cx="2359952" cy="190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05951" y="4911820"/>
            <a:ext cx="2324100" cy="183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659920"/>
          </a:xfrm>
          <a:prstGeom prst="rect">
            <a:avLst/>
          </a:prstGeom>
        </p:spPr>
      </p:pic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1395059" y="142429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</a:pPr>
            <a:r>
              <a:rPr lang="fr-FR" dirty="0"/>
              <a:t>Les conditions d’admission</a:t>
            </a:r>
            <a:endParaRPr dirty="0"/>
          </a:p>
        </p:txBody>
      </p:sp>
      <p:pic>
        <p:nvPicPr>
          <p:cNvPr id="190" name="Google Shape;19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8574" y="4374622"/>
            <a:ext cx="4543425" cy="248337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191" name="Google Shape;191;p22"/>
          <p:cNvSpPr/>
          <p:nvPr/>
        </p:nvSpPr>
        <p:spPr>
          <a:xfrm>
            <a:off x="295750" y="1482300"/>
            <a:ext cx="3343200" cy="1866900"/>
          </a:xfrm>
          <a:prstGeom prst="flowChartAlternateProcess">
            <a:avLst/>
          </a:prstGeom>
          <a:gradFill>
            <a:gsLst>
              <a:gs pos="0">
                <a:srgbClr val="C7E6DC"/>
              </a:gs>
              <a:gs pos="100000">
                <a:srgbClr val="6DC6AC"/>
              </a:gs>
            </a:gsLst>
            <a:lin ang="5400000" scaled="0"/>
          </a:gradFill>
          <a:ln w="9525" cap="rnd" cmpd="sng">
            <a:solidFill>
              <a:srgbClr val="38B3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Bac Technologique 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stria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ST2S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stria"/>
              <a:buChar char="-"/>
            </a:pPr>
            <a:r>
              <a:rPr lang="fr-FR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STMG</a:t>
            </a:r>
            <a:endParaRPr sz="18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2844574" y="2840414"/>
            <a:ext cx="3343200" cy="1866900"/>
          </a:xfrm>
          <a:prstGeom prst="flowChartAlternateProcess">
            <a:avLst/>
          </a:prstGeom>
          <a:gradFill>
            <a:gsLst>
              <a:gs pos="0">
                <a:srgbClr val="C7E6DC"/>
              </a:gs>
              <a:gs pos="100000">
                <a:srgbClr val="6DC6AC"/>
              </a:gs>
            </a:gsLst>
            <a:lin ang="5400000" scaled="0"/>
          </a:gradFill>
          <a:ln w="9525" cap="rnd" cmpd="sng">
            <a:solidFill>
              <a:srgbClr val="38B3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Bac Professionnel 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stria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ASSP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stria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AEPA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5525798" y="1421183"/>
            <a:ext cx="3343200" cy="1866900"/>
          </a:xfrm>
          <a:prstGeom prst="flowChartAlternateProcess">
            <a:avLst/>
          </a:prstGeom>
          <a:gradFill>
            <a:gsLst>
              <a:gs pos="0">
                <a:srgbClr val="C7E6DC"/>
              </a:gs>
              <a:gs pos="100000">
                <a:srgbClr val="6DC6AC"/>
              </a:gs>
            </a:gsLst>
            <a:lin ang="5400000" scaled="0"/>
          </a:gradFill>
          <a:ln w="9525" cap="rnd" cmpd="sng">
            <a:solidFill>
              <a:srgbClr val="38B3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Bac Général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361950" y="5197211"/>
            <a:ext cx="132458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95" name="Google Shape;195;p22"/>
          <p:cNvSpPr/>
          <p:nvPr/>
        </p:nvSpPr>
        <p:spPr>
          <a:xfrm>
            <a:off x="1731780" y="5323923"/>
            <a:ext cx="58715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Accès sur dossier via </a:t>
            </a:r>
            <a:r>
              <a:rPr lang="fr-FR" sz="3200" b="1" i="0" u="sng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Parcoursup</a:t>
            </a:r>
            <a:endParaRPr sz="3200" b="1" i="0" u="sng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8248685" y="2309158"/>
            <a:ext cx="3343200" cy="1866900"/>
          </a:xfrm>
          <a:prstGeom prst="flowChartAlternateProcess">
            <a:avLst/>
          </a:prstGeom>
          <a:gradFill>
            <a:gsLst>
              <a:gs pos="0">
                <a:srgbClr val="C7E6DC"/>
              </a:gs>
              <a:gs pos="100000">
                <a:srgbClr val="6DC6AC"/>
              </a:gs>
            </a:gsLst>
            <a:lin ang="5400012" scaled="0"/>
          </a:gradFill>
          <a:ln w="9525" cap="rnd" cmpd="sng">
            <a:solidFill>
              <a:srgbClr val="38B3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Autres: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24" y="0"/>
            <a:ext cx="12192000" cy="2659920"/>
          </a:xfrm>
          <a:prstGeom prst="rect">
            <a:avLst/>
          </a:prstGeom>
        </p:spPr>
      </p:pic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1106301" y="196057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</a:pPr>
            <a:r>
              <a:rPr lang="fr-FR" dirty="0"/>
              <a:t>Les qualités requises</a:t>
            </a:r>
            <a:endParaRPr dirty="0"/>
          </a:p>
        </p:txBody>
      </p:sp>
      <p:sp>
        <p:nvSpPr>
          <p:cNvPr id="202" name="Google Shape;202;p23"/>
          <p:cNvSpPr/>
          <p:nvPr/>
        </p:nvSpPr>
        <p:spPr>
          <a:xfrm>
            <a:off x="266700" y="2062163"/>
            <a:ext cx="3238500" cy="790575"/>
          </a:xfrm>
          <a:prstGeom prst="flowChartTerminator">
            <a:avLst/>
          </a:prstGeom>
          <a:solidFill>
            <a:schemeClr val="accent1"/>
          </a:solidFill>
          <a:ln w="15875" cap="rnd" cmpd="sng">
            <a:solidFill>
              <a:srgbClr val="2D8D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Capacités relationnelles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266700" y="4039700"/>
            <a:ext cx="3238500" cy="790575"/>
          </a:xfrm>
          <a:prstGeom prst="flowChartTerminator">
            <a:avLst/>
          </a:prstGeom>
          <a:solidFill>
            <a:schemeClr val="accent1"/>
          </a:solidFill>
          <a:ln w="15875" cap="rnd" cmpd="sng">
            <a:solidFill>
              <a:srgbClr val="2D8D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Aptitude au travail en équipe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266700" y="5766107"/>
            <a:ext cx="3238500" cy="790575"/>
          </a:xfrm>
          <a:prstGeom prst="flowChartTerminator">
            <a:avLst/>
          </a:prstGeom>
          <a:solidFill>
            <a:schemeClr val="accent1"/>
          </a:solidFill>
          <a:ln w="15875" cap="rnd" cmpd="sng">
            <a:solidFill>
              <a:srgbClr val="2D8D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Dynamisme 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4471987" y="2061062"/>
            <a:ext cx="3238500" cy="790575"/>
          </a:xfrm>
          <a:prstGeom prst="flowChartTerminator">
            <a:avLst/>
          </a:prstGeom>
          <a:solidFill>
            <a:schemeClr val="accent1"/>
          </a:solidFill>
          <a:ln w="15875" cap="rnd" cmpd="sng">
            <a:solidFill>
              <a:srgbClr val="2D8D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Maîtrise de soi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8677275" y="2061062"/>
            <a:ext cx="3238500" cy="790575"/>
          </a:xfrm>
          <a:prstGeom prst="flowChartTerminator">
            <a:avLst/>
          </a:prstGeom>
          <a:solidFill>
            <a:schemeClr val="accent1"/>
          </a:solidFill>
          <a:ln w="15875" cap="rnd" cmpd="sng">
            <a:solidFill>
              <a:srgbClr val="2D8D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Autonomie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8677275" y="5766105"/>
            <a:ext cx="3238500" cy="790575"/>
          </a:xfrm>
          <a:prstGeom prst="flowChartTerminator">
            <a:avLst/>
          </a:prstGeom>
          <a:solidFill>
            <a:schemeClr val="accent1"/>
          </a:solidFill>
          <a:ln w="15875" cap="rnd" cmpd="sng">
            <a:solidFill>
              <a:srgbClr val="2D8D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Discrétion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8677275" y="4039699"/>
            <a:ext cx="3238500" cy="790575"/>
          </a:xfrm>
          <a:prstGeom prst="flowChartTerminator">
            <a:avLst/>
          </a:prstGeom>
          <a:solidFill>
            <a:schemeClr val="accent1"/>
          </a:solidFill>
          <a:ln w="15875" cap="rnd" cmpd="sng">
            <a:solidFill>
              <a:srgbClr val="2D8D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Rigueur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4471987" y="5766106"/>
            <a:ext cx="3238500" cy="790575"/>
          </a:xfrm>
          <a:prstGeom prst="flowChartTerminator">
            <a:avLst/>
          </a:prstGeom>
          <a:solidFill>
            <a:schemeClr val="accent1"/>
          </a:solidFill>
          <a:ln w="15875" cap="rnd" cmpd="sng">
            <a:solidFill>
              <a:srgbClr val="2D8D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Sens des responsabilités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10" name="Google Shape;210;p23"/>
          <p:cNvSpPr/>
          <p:nvPr/>
        </p:nvSpPr>
        <p:spPr>
          <a:xfrm>
            <a:off x="4471987" y="4039699"/>
            <a:ext cx="3238500" cy="790575"/>
          </a:xfrm>
          <a:prstGeom prst="flowChartTerminator">
            <a:avLst/>
          </a:prstGeom>
          <a:solidFill>
            <a:schemeClr val="accent1"/>
          </a:solidFill>
          <a:ln w="15875" cap="rnd" cmpd="sng">
            <a:solidFill>
              <a:srgbClr val="2D8D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Tolérance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659920"/>
          </a:xfrm>
          <a:prstGeom prst="rect">
            <a:avLst/>
          </a:prstGeom>
        </p:spPr>
      </p:pic>
      <p:sp>
        <p:nvSpPr>
          <p:cNvPr id="215" name="Google Shape;215;p24"/>
          <p:cNvSpPr txBox="1">
            <a:spLocks noGrp="1"/>
          </p:cNvSpPr>
          <p:nvPr>
            <p:ph type="title"/>
          </p:nvPr>
        </p:nvSpPr>
        <p:spPr>
          <a:xfrm>
            <a:off x="3253051" y="247650"/>
            <a:ext cx="7759800" cy="9705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stria"/>
              <a:buNone/>
            </a:pPr>
            <a:r>
              <a:rPr lang="fr-FR" sz="3600"/>
              <a:t>Programme de la formation</a:t>
            </a:r>
            <a:endParaRPr sz="3600"/>
          </a:p>
        </p:txBody>
      </p:sp>
      <p:graphicFrame>
        <p:nvGraphicFramePr>
          <p:cNvPr id="216" name="Google Shape;216;p24"/>
          <p:cNvGraphicFramePr/>
          <p:nvPr>
            <p:extLst>
              <p:ext uri="{D42A27DB-BD31-4B8C-83A1-F6EECF244321}">
                <p14:modId xmlns:p14="http://schemas.microsoft.com/office/powerpoint/2010/main" val="2903770841"/>
              </p:ext>
            </p:extLst>
          </p:nvPr>
        </p:nvGraphicFramePr>
        <p:xfrm>
          <a:off x="171450" y="1476374"/>
          <a:ext cx="11877675" cy="4755000"/>
        </p:xfrm>
        <a:graphic>
          <a:graphicData uri="http://schemas.openxmlformats.org/drawingml/2006/table">
            <a:tbl>
              <a:tblPr firstRow="1" bandRow="1">
                <a:noFill/>
                <a:tableStyleId>{C86A5FC9-0A2F-4822-B07A-31DFF7BB5457}</a:tableStyleId>
              </a:tblPr>
              <a:tblGrid>
                <a:gridCol w="902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Matières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/>
                        <a:t>1</a:t>
                      </a:r>
                      <a:r>
                        <a:rPr lang="fr-FR" sz="2000" u="none" strike="noStrike" cap="none" baseline="30000"/>
                        <a:t>ère</a:t>
                      </a:r>
                      <a:r>
                        <a:rPr lang="fr-FR" sz="2000" u="none" strike="noStrike" cap="none"/>
                        <a:t> année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/>
                        <a:t>2</a:t>
                      </a:r>
                      <a:r>
                        <a:rPr lang="fr-FR" sz="2000" u="none" strike="noStrike" cap="none" baseline="30000"/>
                        <a:t>ème</a:t>
                      </a:r>
                      <a:r>
                        <a:rPr lang="fr-FR" sz="2000" u="none" strike="noStrike" cap="none"/>
                        <a:t> année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66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Enseignements professionnels (Blocs de compétences:</a:t>
                      </a:r>
                      <a:r>
                        <a:rPr lang="fr-FR" sz="2000" u="none" strike="noStrike" cap="none" baseline="0" dirty="0"/>
                        <a:t> BC)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BC 1: Accompagnement</a:t>
                      </a:r>
                      <a:r>
                        <a:rPr lang="fr-FR" sz="2000" u="none" strike="noStrike" cap="none" baseline="0" dirty="0"/>
                        <a:t> et coordination du parcours de la personne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5,5h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6,5h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BC 2: Projet et démarche qualité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4,5h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4h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BC 3: Politique de la structure et territoires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7,5h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5,5h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5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BC 4: Gestion de la structure</a:t>
                      </a:r>
                      <a:r>
                        <a:rPr lang="fr-FR" sz="2000" u="none" strike="noStrike" cap="none" baseline="0" dirty="0"/>
                        <a:t> et du service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3h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4h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Actions professionnelles 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/>
                        <a:t>2h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2,5h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566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/>
                        <a:t>Enseignements Généraux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5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Culture générale et expression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/>
                        <a:t>3h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3h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5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Langue vivante étrangère : Anglais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/>
                        <a:t>2h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2h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5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Enseignements facultatifs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5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Langue vivante étrangère: Tahitien, Espagnol, Chinois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2h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strike="noStrike" cap="none" dirty="0"/>
                        <a:t>2h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2172"/>
            <a:ext cx="12192000" cy="2659920"/>
          </a:xfrm>
          <a:prstGeom prst="rect">
            <a:avLst/>
          </a:prstGeom>
        </p:spPr>
      </p:pic>
      <p:sp>
        <p:nvSpPr>
          <p:cNvPr id="221" name="Google Shape;221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550316" cy="9705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</a:pPr>
            <a:r>
              <a:rPr lang="fr-FR" dirty="0"/>
              <a:t>                  L’examen de fin de deuxième année</a:t>
            </a:r>
            <a:endParaRPr dirty="0"/>
          </a:p>
        </p:txBody>
      </p:sp>
      <p:sp>
        <p:nvSpPr>
          <p:cNvPr id="222" name="Google Shape;222;p25"/>
          <p:cNvSpPr/>
          <p:nvPr/>
        </p:nvSpPr>
        <p:spPr>
          <a:xfrm>
            <a:off x="123825" y="970450"/>
            <a:ext cx="3114675" cy="428625"/>
          </a:xfrm>
          <a:prstGeom prst="rect">
            <a:avLst/>
          </a:prstGeom>
          <a:solidFill>
            <a:schemeClr val="accent2"/>
          </a:solidFill>
          <a:ln w="15875" cap="rnd" cmpd="sng">
            <a:solidFill>
              <a:srgbClr val="829A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Epreuves obligatoires</a:t>
            </a:r>
            <a:endParaRPr sz="1800" b="0" i="0" u="none" strike="noStrike" cap="none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123819" y="3926280"/>
            <a:ext cx="3114675" cy="668131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E5 Accompagnement et coordination du parcours de la personne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123819" y="4738157"/>
            <a:ext cx="3114675" cy="487976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E6 Projet et démarche qualité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123819" y="3333583"/>
            <a:ext cx="3114675" cy="487976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E4 Politique de la structure et territoire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123819" y="2133096"/>
            <a:ext cx="3114675" cy="487976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E2 Langue vivante étrangère : I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123819" y="2728170"/>
            <a:ext cx="3114675" cy="487976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E3 Gestion de la structure et du service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123819" y="1531722"/>
            <a:ext cx="3114675" cy="487976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E1 Culture générale et expression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123818" y="5849705"/>
            <a:ext cx="3114675" cy="487976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Langue vivante étrangère : II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123818" y="5328998"/>
            <a:ext cx="3114675" cy="428625"/>
          </a:xfrm>
          <a:prstGeom prst="rect">
            <a:avLst/>
          </a:prstGeom>
          <a:gradFill>
            <a:gsLst>
              <a:gs pos="0">
                <a:srgbClr val="E6F0D4"/>
              </a:gs>
              <a:gs pos="100000">
                <a:srgbClr val="BEDA83"/>
              </a:gs>
            </a:gsLst>
            <a:lin ang="5400000" scaled="0"/>
          </a:gradFill>
          <a:ln w="9525" cap="rnd" cmpd="sng">
            <a:solidFill>
              <a:srgbClr val="AACA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Epreuves facultatives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2" name="Google Shape;232;p25"/>
          <p:cNvSpPr/>
          <p:nvPr/>
        </p:nvSpPr>
        <p:spPr>
          <a:xfrm>
            <a:off x="3628766" y="970450"/>
            <a:ext cx="3057784" cy="428625"/>
          </a:xfrm>
          <a:prstGeom prst="rect">
            <a:avLst/>
          </a:prstGeom>
          <a:solidFill>
            <a:schemeClr val="accent3"/>
          </a:solidFill>
          <a:ln w="15875" cap="rnd" cmpd="sng">
            <a:solidFill>
              <a:srgbClr val="2B89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Coefficient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9839066" y="970449"/>
            <a:ext cx="1999732" cy="428625"/>
          </a:xfrm>
          <a:prstGeom prst="rect">
            <a:avLst/>
          </a:prstGeom>
          <a:solidFill>
            <a:schemeClr val="accent5"/>
          </a:solidFill>
          <a:ln w="15875" cap="rnd" cmpd="sng">
            <a:solidFill>
              <a:srgbClr val="4E7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Forme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7076816" y="971487"/>
            <a:ext cx="2343409" cy="428625"/>
          </a:xfrm>
          <a:prstGeom prst="rect">
            <a:avLst/>
          </a:prstGeom>
          <a:solidFill>
            <a:schemeClr val="accent4"/>
          </a:solidFill>
          <a:ln w="15875" cap="rnd" cmpd="sng">
            <a:solidFill>
              <a:srgbClr val="6E7F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Durée</a:t>
            </a: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3628766" y="3986535"/>
            <a:ext cx="3057784" cy="48797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5"/>
          <p:cNvSpPr/>
          <p:nvPr/>
        </p:nvSpPr>
        <p:spPr>
          <a:xfrm>
            <a:off x="3628766" y="1538890"/>
            <a:ext cx="3057784" cy="48797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3608931" y="3340854"/>
            <a:ext cx="3057784" cy="48797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5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3628766" y="4725064"/>
            <a:ext cx="3057784" cy="48797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3608931" y="2150609"/>
            <a:ext cx="3057784" cy="48797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3608931" y="2760030"/>
            <a:ext cx="3057784" cy="48797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3628766" y="5847630"/>
            <a:ext cx="3057784" cy="48797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7056810" y="3986535"/>
            <a:ext cx="2248159" cy="48797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1h15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7052183" y="4725064"/>
            <a:ext cx="2248159" cy="48797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40 min</a:t>
            </a:r>
            <a:endParaRPr sz="18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7068516" y="3340854"/>
            <a:ext cx="2248159" cy="48797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4h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7076811" y="2746808"/>
            <a:ext cx="2248159" cy="48797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3h30</a:t>
            </a:r>
            <a:endParaRPr sz="18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7068516" y="2132322"/>
            <a:ext cx="2248159" cy="48797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15 + 30 min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7052184" y="1530603"/>
            <a:ext cx="2248159" cy="48797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4h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7076811" y="5771412"/>
            <a:ext cx="2248159" cy="48797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20 min</a:t>
            </a:r>
            <a:endParaRPr sz="18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9839066" y="3956998"/>
            <a:ext cx="1999730" cy="487975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Orale et Ecrite 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2" name="Google Shape;252;p25"/>
          <p:cNvSpPr/>
          <p:nvPr/>
        </p:nvSpPr>
        <p:spPr>
          <a:xfrm>
            <a:off x="9839066" y="4717787"/>
            <a:ext cx="1999730" cy="487975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Orale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9839066" y="3332153"/>
            <a:ext cx="1999730" cy="487975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Ecrite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9839066" y="2755096"/>
            <a:ext cx="1999730" cy="487975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Ecrite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9839066" y="2142585"/>
            <a:ext cx="1999730" cy="487975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Orale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9839066" y="1545798"/>
            <a:ext cx="1999730" cy="487975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Ecrite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9839066" y="5771413"/>
            <a:ext cx="1999730" cy="487975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Orale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1" name="Google Shape;230;p25"/>
          <p:cNvSpPr/>
          <p:nvPr/>
        </p:nvSpPr>
        <p:spPr>
          <a:xfrm>
            <a:off x="123818" y="6406455"/>
            <a:ext cx="3114675" cy="487976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Engagement étudiant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2" name="Google Shape;242;p25"/>
          <p:cNvSpPr/>
          <p:nvPr/>
        </p:nvSpPr>
        <p:spPr>
          <a:xfrm>
            <a:off x="3628766" y="6414988"/>
            <a:ext cx="3057784" cy="48797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3" name="Google Shape;250;p25"/>
          <p:cNvSpPr/>
          <p:nvPr/>
        </p:nvSpPr>
        <p:spPr>
          <a:xfrm>
            <a:off x="7076811" y="6370024"/>
            <a:ext cx="2248159" cy="487976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20 min</a:t>
            </a:r>
            <a:endParaRPr sz="18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4" name="Google Shape;258;p25"/>
          <p:cNvSpPr/>
          <p:nvPr/>
        </p:nvSpPr>
        <p:spPr>
          <a:xfrm>
            <a:off x="9839066" y="6367774"/>
            <a:ext cx="1999730" cy="487975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58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Orale</a:t>
            </a:r>
            <a:endParaRPr sz="18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659920"/>
          </a:xfrm>
          <a:prstGeom prst="rect">
            <a:avLst/>
          </a:prstGeom>
        </p:spPr>
      </p:pic>
      <p:sp>
        <p:nvSpPr>
          <p:cNvPr id="263" name="Google Shape;263;p26"/>
          <p:cNvSpPr txBox="1">
            <a:spLocks noGrp="1"/>
          </p:cNvSpPr>
          <p:nvPr>
            <p:ph type="title"/>
          </p:nvPr>
        </p:nvSpPr>
        <p:spPr>
          <a:xfrm>
            <a:off x="1184807" y="319654"/>
            <a:ext cx="11117784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stria"/>
              <a:buNone/>
            </a:pPr>
            <a:r>
              <a:rPr lang="fr-FR" sz="3240" dirty="0"/>
              <a:t>        Les périodes de formation en milieu professionnel</a:t>
            </a:r>
            <a:endParaRPr sz="3240" dirty="0"/>
          </a:p>
        </p:txBody>
      </p:sp>
      <p:pic>
        <p:nvPicPr>
          <p:cNvPr id="264" name="Google Shape;26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586" y="1580050"/>
            <a:ext cx="3215040" cy="32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3148" y="4486275"/>
            <a:ext cx="3328852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/>
          <p:nvPr/>
        </p:nvSpPr>
        <p:spPr>
          <a:xfrm>
            <a:off x="3914775" y="1876425"/>
            <a:ext cx="2390775" cy="1156737"/>
          </a:xfrm>
          <a:prstGeom prst="ellipse">
            <a:avLst/>
          </a:prstGeom>
          <a:gradFill>
            <a:gsLst>
              <a:gs pos="0">
                <a:srgbClr val="C7E6DC"/>
              </a:gs>
              <a:gs pos="100000">
                <a:srgbClr val="6DC6AC"/>
              </a:gs>
            </a:gsLst>
            <a:lin ang="5400000" scaled="0"/>
          </a:gradFill>
          <a:ln w="9525" cap="rnd" cmpd="sng">
            <a:solidFill>
              <a:srgbClr val="38B3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1</a:t>
            </a:r>
            <a:r>
              <a:rPr lang="fr-FR" sz="2800" b="0" i="0" u="none" strike="noStrike" cap="none" baseline="300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ère</a:t>
            </a:r>
            <a:r>
              <a:rPr lang="fr-FR" sz="2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année</a:t>
            </a:r>
            <a:endParaRPr sz="28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237762" y="5343525"/>
            <a:ext cx="2390775" cy="1156737"/>
          </a:xfrm>
          <a:prstGeom prst="ellipse">
            <a:avLst/>
          </a:prstGeom>
          <a:gradFill>
            <a:gsLst>
              <a:gs pos="0">
                <a:srgbClr val="C8E8D0"/>
              </a:gs>
              <a:gs pos="100000">
                <a:srgbClr val="6FCB89"/>
              </a:gs>
            </a:gsLst>
            <a:lin ang="5400000" scaled="0"/>
          </a:gradFill>
          <a:ln w="9525" cap="rnd" cmpd="sng">
            <a:solidFill>
              <a:srgbClr val="3BB8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2</a:t>
            </a:r>
            <a:r>
              <a:rPr lang="fr-FR" sz="2400" b="0" i="0" u="none" strike="noStrike" cap="none" baseline="300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ème</a:t>
            </a:r>
            <a:r>
              <a:rPr lang="fr-FR" sz="2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année</a:t>
            </a:r>
            <a:endParaRPr sz="24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68" name="Google Shape;268;p26"/>
          <p:cNvSpPr/>
          <p:nvPr/>
        </p:nvSpPr>
        <p:spPr>
          <a:xfrm>
            <a:off x="6743699" y="2226193"/>
            <a:ext cx="10287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69" name="Google Shape;269;p26"/>
          <p:cNvSpPr/>
          <p:nvPr/>
        </p:nvSpPr>
        <p:spPr>
          <a:xfrm>
            <a:off x="3158543" y="5693293"/>
            <a:ext cx="10287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8534400" y="1876425"/>
            <a:ext cx="3209925" cy="1156737"/>
          </a:xfrm>
          <a:prstGeom prst="flowChartTerminator">
            <a:avLst/>
          </a:prstGeom>
          <a:solidFill>
            <a:schemeClr val="accent3"/>
          </a:solidFill>
          <a:ln w="15875" cap="rnd" cmpd="sng">
            <a:solidFill>
              <a:srgbClr val="2B89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6 semaines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Mai/Juin</a:t>
            </a:r>
            <a:endParaRPr sz="24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71" name="Google Shape;271;p26"/>
          <p:cNvSpPr/>
          <p:nvPr/>
        </p:nvSpPr>
        <p:spPr>
          <a:xfrm>
            <a:off x="4723598" y="5343524"/>
            <a:ext cx="3209924" cy="1156737"/>
          </a:xfrm>
          <a:prstGeom prst="flowChartTerminator">
            <a:avLst/>
          </a:prstGeom>
          <a:solidFill>
            <a:schemeClr val="accent1"/>
          </a:solidFill>
          <a:ln w="15875" cap="rnd" cmpd="sng">
            <a:solidFill>
              <a:srgbClr val="2D8D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7 semaines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Janvier/Mars</a:t>
            </a:r>
            <a:endParaRPr sz="24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72" name="Google Shape;272;p26"/>
          <p:cNvSpPr/>
          <p:nvPr/>
        </p:nvSpPr>
        <p:spPr>
          <a:xfrm>
            <a:off x="4723600" y="3435091"/>
            <a:ext cx="3209922" cy="1156734"/>
          </a:xfrm>
          <a:prstGeom prst="flowChartTerminator">
            <a:avLst/>
          </a:prstGeom>
          <a:gradFill>
            <a:gsLst>
              <a:gs pos="0">
                <a:srgbClr val="BBF3A3"/>
              </a:gs>
              <a:gs pos="35000">
                <a:srgbClr val="D1F4BF"/>
              </a:gs>
              <a:gs pos="100000">
                <a:srgbClr val="EDFBE6"/>
              </a:gs>
            </a:gsLst>
            <a:lin ang="16200000" scaled="0"/>
          </a:gradFill>
          <a:ln w="9525" cap="flat" cmpd="sng">
            <a:solidFill>
              <a:srgbClr val="67A63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Réalisation d’une démarche de projet ou qualité (épreuve E6)</a:t>
            </a:r>
            <a:endParaRPr sz="20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54" y="2682387"/>
            <a:ext cx="51816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7"/>
          <p:cNvSpPr txBox="1">
            <a:spLocks noGrp="1"/>
          </p:cNvSpPr>
          <p:nvPr>
            <p:ph type="title"/>
          </p:nvPr>
        </p:nvSpPr>
        <p:spPr>
          <a:xfrm>
            <a:off x="7657495" y="0"/>
            <a:ext cx="4382105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</a:pPr>
            <a:r>
              <a:rPr lang="fr-FR" sz="3600"/>
              <a:t>Les actions menées</a:t>
            </a:r>
            <a:endParaRPr sz="3600"/>
          </a:p>
        </p:txBody>
      </p:sp>
      <p:pic>
        <p:nvPicPr>
          <p:cNvPr id="279" name="Google Shape;27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650" y="985837"/>
            <a:ext cx="3790950" cy="168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566" y="3562351"/>
            <a:ext cx="4191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7436" y="507000"/>
            <a:ext cx="337185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91466" y="5055394"/>
            <a:ext cx="4762500" cy="211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29800" y="4662488"/>
            <a:ext cx="22098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36" y="2833913"/>
            <a:ext cx="3183573" cy="216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" y="224926"/>
            <a:ext cx="4213565" cy="2520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doise">
  <a:themeElements>
    <a:clrScheme name="Ardoise">
      <a:dk1>
        <a:srgbClr val="000000"/>
      </a:dk1>
      <a:lt1>
        <a:srgbClr val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666</Words>
  <Application>Microsoft Office PowerPoint</Application>
  <PresentationFormat>Grand écran</PresentationFormat>
  <Paragraphs>171</Paragraphs>
  <Slides>15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Lustria</vt:lpstr>
      <vt:lpstr>Arial</vt:lpstr>
      <vt:lpstr>Calibri</vt:lpstr>
      <vt:lpstr>Noto Sans Symbols</vt:lpstr>
      <vt:lpstr>Ardoise</vt:lpstr>
      <vt:lpstr>Présentation PowerPoint</vt:lpstr>
      <vt:lpstr>Sommaire</vt:lpstr>
      <vt:lpstr>Le BTS SP3S, qu’est-ce que c’est ?</vt:lpstr>
      <vt:lpstr>Les conditions d’admission</vt:lpstr>
      <vt:lpstr>Les qualités requises</vt:lpstr>
      <vt:lpstr>Programme de la formation</vt:lpstr>
      <vt:lpstr>                  L’examen de fin de deuxième année</vt:lpstr>
      <vt:lpstr>        Les périodes de formation en milieu professionnel</vt:lpstr>
      <vt:lpstr>Les actions menées</vt:lpstr>
      <vt:lpstr>La poursuite d’étude le BTS SP3S</vt:lpstr>
      <vt:lpstr>LES PRINCIPAUX SECTEURS D’EMPLOI</vt:lpstr>
      <vt:lpstr>Inscription via Parcoursup</vt:lpstr>
      <vt:lpstr>Rentrer en contacter avec nous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cleach monnier</dc:creator>
  <cp:lastModifiedBy>Antoine Laroze</cp:lastModifiedBy>
  <cp:revision>17</cp:revision>
  <dcterms:modified xsi:type="dcterms:W3CDTF">2023-10-19T17:46:40Z</dcterms:modified>
</cp:coreProperties>
</file>